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70" r:id="rId2"/>
    <p:sldId id="271" r:id="rId3"/>
    <p:sldId id="257" r:id="rId4"/>
    <p:sldId id="258" r:id="rId5"/>
    <p:sldId id="259" r:id="rId6"/>
    <p:sldId id="260" r:id="rId7"/>
    <p:sldId id="261" r:id="rId8"/>
    <p:sldId id="262" r:id="rId9"/>
    <p:sldId id="263" r:id="rId10"/>
    <p:sldId id="267" r:id="rId11"/>
    <p:sldId id="264" r:id="rId12"/>
    <p:sldId id="265" r:id="rId13"/>
    <p:sldId id="266" r:id="rId14"/>
    <p:sldId id="272" r:id="rId15"/>
    <p:sldId id="269" r:id="rId16"/>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006600"/>
    <a:srgbClr val="CC00FF"/>
    <a:srgbClr val="800080"/>
    <a:srgbClr val="0066FF"/>
    <a:srgbClr val="006666"/>
    <a:srgbClr val="CC6600"/>
    <a:srgbClr val="009999"/>
    <a:srgbClr val="0080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snapToGrid="0">
      <p:cViewPr varScale="1">
        <p:scale>
          <a:sx n="58" d="100"/>
          <a:sy n="58" d="100"/>
        </p:scale>
        <p:origin x="67" y="52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600" dirty="0" smtClean="0"/>
              <a:t>Arrays and Operations</a:t>
            </a:r>
            <a:endParaRPr lang="en-US" sz="1600"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FC115C-C1CF-45D2-A837-0D445462A5BF}" type="slidenum">
              <a:rPr lang="en-US" smtClean="0"/>
              <a:pPr/>
              <a:t>‹#›</a:t>
            </a:fld>
            <a:endParaRPr lang="en-US" dirty="0"/>
          </a:p>
        </p:txBody>
      </p:sp>
    </p:spTree>
    <p:extLst>
      <p:ext uri="{BB962C8B-B14F-4D97-AF65-F5344CB8AC3E}">
        <p14:creationId xmlns:p14="http://schemas.microsoft.com/office/powerpoint/2010/main" val="2186082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8/21/2014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136500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288220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15</a:t>
            </a:fld>
            <a:endParaRPr lang="en-US" dirty="0"/>
          </a:p>
        </p:txBody>
      </p:sp>
    </p:spTree>
    <p:extLst>
      <p:ext uri="{BB962C8B-B14F-4D97-AF65-F5344CB8AC3E}">
        <p14:creationId xmlns:p14="http://schemas.microsoft.com/office/powerpoint/2010/main" val="2882206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b="0" i="0" u="none"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8/21/2014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i="0" u="none"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0"/>
            <a:ext cx="8077200" cy="1447800"/>
          </a:xfrm>
        </p:spPr>
        <p:txBody>
          <a:bodyPr>
            <a:normAutofit/>
          </a:bodyPr>
          <a:lstStyle/>
          <a:p>
            <a:pPr algn="ctr"/>
            <a:r>
              <a:rPr lang="en-US" sz="7200" dirty="0" smtClean="0"/>
              <a:t>Curve Fitting</a:t>
            </a:r>
            <a:endParaRPr lang="en-US" dirty="0"/>
          </a:p>
        </p:txBody>
      </p:sp>
    </p:spTree>
    <p:extLst>
      <p:ext uri="{BB962C8B-B14F-4D97-AF65-F5344CB8AC3E}">
        <p14:creationId xmlns:p14="http://schemas.microsoft.com/office/powerpoint/2010/main" val="4906052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758"/>
            <a:ext cx="8763000" cy="5016758"/>
          </a:xfrm>
          <a:prstGeom prst="rect">
            <a:avLst/>
          </a:prstGeom>
          <a:noFill/>
        </p:spPr>
        <p:txBody>
          <a:bodyPr wrap="square" rtlCol="0">
            <a:spAutoFit/>
          </a:bodyPr>
          <a:lstStyle/>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clear  </a:t>
            </a:r>
            <a:r>
              <a:rPr lang="en-US" sz="2000" dirty="0" smtClean="0">
                <a:solidFill>
                  <a:srgbClr val="00B050"/>
                </a:solidFill>
                <a:latin typeface="Courier New" panose="02070309020205020404" pitchFamily="49" charset="0"/>
                <a:cs typeface="Courier New" panose="02070309020205020404" pitchFamily="49" charset="0"/>
              </a:rPr>
              <a:t>% Clean out Workspace</a:t>
            </a:r>
          </a:p>
          <a:p>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x = linspace(-1,2,10) </a:t>
            </a:r>
            <a:r>
              <a:rPr lang="en-US" sz="2000" dirty="0" smtClean="0">
                <a:solidFill>
                  <a:srgbClr val="00B050"/>
                </a:solidFill>
                <a:latin typeface="Courier New" panose="02070309020205020404" pitchFamily="49" charset="0"/>
                <a:cs typeface="Courier New" panose="02070309020205020404" pitchFamily="49" charset="0"/>
              </a:rPr>
              <a:t>% Create some data</a:t>
            </a:r>
          </a:p>
          <a:p>
            <a:endParaRPr lang="en-US" sz="2000" dirty="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,x</a:t>
            </a:r>
            <a:r>
              <a:rPr lang="en-US" sz="2000" dirty="0" smtClean="0">
                <a:solidFill>
                  <a:schemeClr val="accent1">
                    <a:lumMod val="50000"/>
                  </a:schemeClr>
                </a:solidFill>
                <a:latin typeface="Courier New" panose="02070309020205020404" pitchFamily="49" charset="0"/>
                <a:cs typeface="Courier New" panose="02070309020205020404" pitchFamily="49" charset="0"/>
              </a:rPr>
              <a:t>)</a:t>
            </a:r>
          </a:p>
          <a:p>
            <a:endParaRPr lang="en-US" sz="2000" dirty="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,x,</a:t>
            </a:r>
            <a:r>
              <a:rPr lang="en-US" sz="2000" dirty="0">
                <a:solidFill>
                  <a:srgbClr val="7030A0"/>
                </a:solidFill>
                <a:latin typeface="Courier New" panose="02070309020205020404" pitchFamily="49" charset="0"/>
                <a:cs typeface="Courier New" panose="02070309020205020404" pitchFamily="49" charset="0"/>
              </a:rPr>
              <a:t>'A3:J3'</a:t>
            </a:r>
            <a:r>
              <a:rPr lang="en-US" sz="2000" dirty="0">
                <a:solidFill>
                  <a:schemeClr val="accent1">
                    <a:lumMod val="50000"/>
                  </a:schemeClr>
                </a:solidFill>
                <a:latin typeface="Courier New" panose="02070309020205020404" pitchFamily="49" charset="0"/>
                <a:cs typeface="Courier New" panose="02070309020205020404" pitchFamily="49" charset="0"/>
              </a:rPr>
              <a:t>)</a:t>
            </a:r>
          </a:p>
          <a:p>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,x,</a:t>
            </a:r>
            <a:r>
              <a:rPr lang="en-US" sz="2000" dirty="0">
                <a:solidFill>
                  <a:srgbClr val="7030A0"/>
                </a:solidFill>
                <a:latin typeface="Courier New" panose="02070309020205020404" pitchFamily="49" charset="0"/>
                <a:cs typeface="Courier New" panose="02070309020205020404" pitchFamily="49" charset="0"/>
              </a:rPr>
              <a:t>'A5:Z5'</a:t>
            </a:r>
            <a:r>
              <a:rPr lang="en-US" sz="2000" dirty="0">
                <a:solidFill>
                  <a:schemeClr val="accent1">
                    <a:lumMod val="50000"/>
                  </a:schemeClr>
                </a:solidFill>
                <a:latin typeface="Courier New" panose="02070309020205020404" pitchFamily="49" charset="0"/>
                <a:cs typeface="Courier New" panose="02070309020205020404" pitchFamily="49" charset="0"/>
              </a:rPr>
              <a:t>)  </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rgbClr val="00B050"/>
                </a:solidFill>
                <a:latin typeface="Courier New" panose="02070309020205020404" pitchFamily="49" charset="0"/>
                <a:cs typeface="Courier New" panose="02070309020205020404" pitchFamily="49" charset="0"/>
              </a:rPr>
              <a:t>% </a:t>
            </a:r>
            <a:r>
              <a:rPr lang="en-US" sz="2000" dirty="0">
                <a:solidFill>
                  <a:srgbClr val="00B050"/>
                </a:solidFill>
                <a:latin typeface="Courier New" panose="02070309020205020404" pitchFamily="49" charset="0"/>
                <a:cs typeface="Courier New" panose="02070309020205020404" pitchFamily="49" charset="0"/>
              </a:rPr>
              <a:t>Too many </a:t>
            </a:r>
            <a:r>
              <a:rPr lang="en-US" sz="2000" dirty="0" smtClean="0">
                <a:solidFill>
                  <a:srgbClr val="00B050"/>
                </a:solidFill>
                <a:latin typeface="Courier New" panose="02070309020205020404" pitchFamily="49" charset="0"/>
                <a:cs typeface="Courier New" panose="02070309020205020404" pitchFamily="49" charset="0"/>
              </a:rPr>
              <a:t>cells, </a:t>
            </a:r>
            <a:r>
              <a:rPr lang="en-US" sz="2000" dirty="0">
                <a:solidFill>
                  <a:srgbClr val="00B050"/>
                </a:solidFill>
                <a:latin typeface="Courier New" panose="02070309020205020404" pitchFamily="49" charset="0"/>
                <a:cs typeface="Courier New" panose="02070309020205020404" pitchFamily="49" charset="0"/>
              </a:rPr>
              <a:t>what happens?</a:t>
            </a:r>
          </a:p>
          <a:p>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,x,</a:t>
            </a:r>
            <a:r>
              <a:rPr lang="en-US" sz="2000" dirty="0">
                <a:solidFill>
                  <a:srgbClr val="7030A0"/>
                </a:solidFill>
                <a:latin typeface="Courier New" panose="02070309020205020404" pitchFamily="49" charset="0"/>
                <a:cs typeface="Courier New" panose="02070309020205020404" pitchFamily="49" charset="0"/>
              </a:rPr>
              <a:t>'A7:C7'</a:t>
            </a:r>
            <a:r>
              <a:rPr lang="en-US" sz="2000" dirty="0">
                <a:solidFill>
                  <a:schemeClr val="accent1">
                    <a:lumMod val="50000"/>
                  </a:schemeClr>
                </a:solidFill>
                <a:latin typeface="Courier New" panose="02070309020205020404" pitchFamily="49" charset="0"/>
                <a:cs typeface="Courier New" panose="02070309020205020404" pitchFamily="49" charset="0"/>
              </a:rPr>
              <a:t>)  </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rgbClr val="00B050"/>
                </a:solidFill>
                <a:latin typeface="Courier New" panose="02070309020205020404" pitchFamily="49" charset="0"/>
                <a:cs typeface="Courier New" panose="02070309020205020404" pitchFamily="49" charset="0"/>
              </a:rPr>
              <a:t>% </a:t>
            </a:r>
            <a:r>
              <a:rPr lang="en-US" sz="2000" dirty="0">
                <a:solidFill>
                  <a:srgbClr val="00B050"/>
                </a:solidFill>
                <a:latin typeface="Courier New" panose="02070309020205020404" pitchFamily="49" charset="0"/>
                <a:cs typeface="Courier New" panose="02070309020205020404" pitchFamily="49" charset="0"/>
              </a:rPr>
              <a:t>Not enough </a:t>
            </a:r>
            <a:r>
              <a:rPr lang="en-US" sz="2000" dirty="0" smtClean="0">
                <a:solidFill>
                  <a:srgbClr val="00B050"/>
                </a:solidFill>
                <a:latin typeface="Courier New" panose="02070309020205020404" pitchFamily="49" charset="0"/>
                <a:cs typeface="Courier New" panose="02070309020205020404" pitchFamily="49" charset="0"/>
              </a:rPr>
              <a:t>cells, </a:t>
            </a:r>
            <a:r>
              <a:rPr lang="en-US" sz="2000" dirty="0">
                <a:solidFill>
                  <a:srgbClr val="00B050"/>
                </a:solidFill>
                <a:latin typeface="Courier New" panose="02070309020205020404" pitchFamily="49" charset="0"/>
                <a:cs typeface="Courier New" panose="02070309020205020404" pitchFamily="49" charset="0"/>
              </a:rPr>
              <a:t>what happens?</a:t>
            </a:r>
          </a:p>
          <a:p>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,x,</a:t>
            </a:r>
            <a:r>
              <a:rPr lang="en-US" sz="2000" dirty="0">
                <a:solidFill>
                  <a:srgbClr val="7030A0"/>
                </a:solidFill>
                <a:latin typeface="Courier New" panose="02070309020205020404" pitchFamily="49" charset="0"/>
                <a:cs typeface="Courier New" panose="02070309020205020404" pitchFamily="49" charset="0"/>
              </a:rPr>
              <a:t>'A10:A19'</a:t>
            </a:r>
            <a:r>
              <a:rPr lang="en-US" sz="2000" dirty="0">
                <a:solidFill>
                  <a:schemeClr val="accent1">
                    <a:lumMod val="50000"/>
                  </a:schemeClr>
                </a:solidFill>
                <a:latin typeface="Courier New" panose="02070309020205020404" pitchFamily="49" charset="0"/>
                <a:cs typeface="Courier New" panose="02070309020205020404" pitchFamily="49" charset="0"/>
              </a:rPr>
              <a:t>) </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rgbClr val="00B050"/>
                </a:solidFill>
                <a:latin typeface="Courier New" panose="02070309020205020404" pitchFamily="49" charset="0"/>
                <a:cs typeface="Courier New" panose="02070309020205020404" pitchFamily="49" charset="0"/>
              </a:rPr>
              <a:t>% </a:t>
            </a:r>
            <a:r>
              <a:rPr lang="en-US" sz="2000" dirty="0">
                <a:solidFill>
                  <a:srgbClr val="00B050"/>
                </a:solidFill>
                <a:latin typeface="Courier New" panose="02070309020205020404" pitchFamily="49" charset="0"/>
                <a:cs typeface="Courier New" panose="02070309020205020404" pitchFamily="49" charset="0"/>
              </a:rPr>
              <a:t>Can we write a row to a column? </a:t>
            </a:r>
          </a:p>
        </p:txBody>
      </p:sp>
      <p:sp>
        <p:nvSpPr>
          <p:cNvPr id="3" name="TextBox 2"/>
          <p:cNvSpPr txBox="1"/>
          <p:nvPr/>
        </p:nvSpPr>
        <p:spPr>
          <a:xfrm>
            <a:off x="762000" y="685800"/>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Exporting Data to Excel</a:t>
            </a:r>
            <a:endParaRPr lang="en-US" sz="4800" b="1" dirty="0">
              <a:solidFill>
                <a:schemeClr val="accent3">
                  <a:lumMod val="50000"/>
                </a:schemeClr>
              </a:solidFill>
              <a:latin typeface="+mj-lt"/>
            </a:endParaRPr>
          </a:p>
        </p:txBody>
      </p:sp>
    </p:spTree>
    <p:extLst>
      <p:ext uri="{BB962C8B-B14F-4D97-AF65-F5344CB8AC3E}">
        <p14:creationId xmlns:p14="http://schemas.microsoft.com/office/powerpoint/2010/main" val="286057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758"/>
            <a:ext cx="8763000" cy="5386090"/>
          </a:xfrm>
          <a:prstGeom prst="rect">
            <a:avLst/>
          </a:prstGeom>
          <a:noFill/>
        </p:spPr>
        <p:txBody>
          <a:bodyPr wrap="square" rtlCol="0">
            <a:spAutoFit/>
          </a:bodyPr>
          <a:lstStyle/>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  </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rgbClr val="00B050"/>
                </a:solidFill>
                <a:latin typeface="Courier New" panose="02070309020205020404" pitchFamily="49" charset="0"/>
                <a:cs typeface="Courier New" panose="02070309020205020404" pitchFamily="49" charset="0"/>
              </a:rPr>
              <a:t>% </a:t>
            </a:r>
            <a:r>
              <a:rPr lang="en-US" sz="2000" dirty="0">
                <a:solidFill>
                  <a:srgbClr val="00B050"/>
                </a:solidFill>
                <a:latin typeface="Courier New" panose="02070309020205020404" pitchFamily="49" charset="0"/>
                <a:cs typeface="Courier New" panose="02070309020205020404" pitchFamily="49" charset="0"/>
              </a:rPr>
              <a:t>Transpose x:  Turns Row </a:t>
            </a:r>
            <a:r>
              <a:rPr lang="en-US" sz="2000" dirty="0" smtClean="0">
                <a:solidFill>
                  <a:srgbClr val="00B050"/>
                </a:solidFill>
                <a:latin typeface="Courier New" panose="02070309020205020404" pitchFamily="49" charset="0"/>
                <a:cs typeface="Courier New" panose="02070309020205020404" pitchFamily="49" charset="0"/>
              </a:rPr>
              <a:t>into </a:t>
            </a:r>
            <a:r>
              <a:rPr lang="en-US" sz="2000" dirty="0">
                <a:solidFill>
                  <a:srgbClr val="00B050"/>
                </a:solidFill>
                <a:latin typeface="Courier New" panose="02070309020205020404" pitchFamily="49" charset="0"/>
                <a:cs typeface="Courier New" panose="02070309020205020404" pitchFamily="49" charset="0"/>
              </a:rPr>
              <a:t>Column or Column into Row</a:t>
            </a:r>
          </a:p>
          <a:p>
            <a:endParaRPr lang="en-US" sz="2000" dirty="0">
              <a:solidFill>
                <a:schemeClr val="accent1">
                  <a:lumMod val="50000"/>
                </a:schemeClr>
              </a:solidFill>
              <a:latin typeface="Courier New" panose="02070309020205020404" pitchFamily="49" charset="0"/>
              <a:cs typeface="Courier New" panose="02070309020205020404" pitchFamily="49" charset="0"/>
            </a:endParaRPr>
          </a:p>
          <a:p>
            <a:r>
              <a:rPr lang="en-US" sz="2000" dirty="0">
                <a:solidFill>
                  <a:schemeClr val="accent1">
                    <a:lumMod val="50000"/>
                  </a:schemeClr>
                </a:solidFill>
                <a:latin typeface="Courier New" panose="02070309020205020404" pitchFamily="49" charset="0"/>
                <a:cs typeface="Courier New" panose="02070309020205020404" pitchFamily="49" charset="0"/>
              </a:rPr>
              <a:t>ans =</a:t>
            </a:r>
          </a:p>
          <a:p>
            <a:r>
              <a:rPr lang="en-US" sz="2000" dirty="0" smtClean="0">
                <a:solidFill>
                  <a:schemeClr val="accent1">
                    <a:lumMod val="50000"/>
                  </a:schemeClr>
                </a:solidFill>
                <a:latin typeface="Courier New" panose="02070309020205020404" pitchFamily="49" charset="0"/>
                <a:cs typeface="Courier New" panose="02070309020205020404" pitchFamily="49" charset="0"/>
              </a:rPr>
              <a:t>   </a:t>
            </a:r>
            <a:r>
              <a:rPr lang="en-US" sz="2000" dirty="0">
                <a:solidFill>
                  <a:schemeClr val="accent1">
                    <a:lumMod val="50000"/>
                  </a:schemeClr>
                </a:solidFill>
                <a:latin typeface="Courier New" panose="02070309020205020404" pitchFamily="49" charset="0"/>
                <a:cs typeface="Courier New" panose="02070309020205020404" pitchFamily="49" charset="0"/>
              </a:rPr>
              <a:t>-1.0000</a:t>
            </a:r>
          </a:p>
          <a:p>
            <a:r>
              <a:rPr lang="en-US" sz="2000" dirty="0">
                <a:solidFill>
                  <a:schemeClr val="accent1">
                    <a:lumMod val="50000"/>
                  </a:schemeClr>
                </a:solidFill>
                <a:latin typeface="Courier New" panose="02070309020205020404" pitchFamily="49" charset="0"/>
                <a:cs typeface="Courier New" panose="02070309020205020404" pitchFamily="49" charset="0"/>
              </a:rPr>
              <a:t>   -0.6667</a:t>
            </a:r>
          </a:p>
          <a:p>
            <a:r>
              <a:rPr lang="en-US" sz="2000" dirty="0">
                <a:solidFill>
                  <a:schemeClr val="accent1">
                    <a:lumMod val="50000"/>
                  </a:schemeClr>
                </a:solidFill>
                <a:latin typeface="Courier New" panose="02070309020205020404" pitchFamily="49" charset="0"/>
                <a:cs typeface="Courier New" panose="02070309020205020404" pitchFamily="49" charset="0"/>
              </a:rPr>
              <a:t>   -0.3333</a:t>
            </a:r>
          </a:p>
          <a:p>
            <a:r>
              <a:rPr lang="en-US" sz="2000" dirty="0">
                <a:solidFill>
                  <a:schemeClr val="accent1">
                    <a:lumMod val="50000"/>
                  </a:schemeClr>
                </a:solidFill>
                <a:latin typeface="Courier New" panose="02070309020205020404" pitchFamily="49" charset="0"/>
                <a:cs typeface="Courier New" panose="02070309020205020404" pitchFamily="49" charset="0"/>
              </a:rPr>
              <a:t>         0</a:t>
            </a:r>
          </a:p>
          <a:p>
            <a:r>
              <a:rPr lang="en-US" sz="2000" dirty="0">
                <a:solidFill>
                  <a:schemeClr val="accent1">
                    <a:lumMod val="50000"/>
                  </a:schemeClr>
                </a:solidFill>
                <a:latin typeface="Courier New" panose="02070309020205020404" pitchFamily="49" charset="0"/>
                <a:cs typeface="Courier New" panose="02070309020205020404" pitchFamily="49" charset="0"/>
              </a:rPr>
              <a:t>    0.3333</a:t>
            </a:r>
          </a:p>
          <a:p>
            <a:r>
              <a:rPr lang="en-US" sz="2000" dirty="0">
                <a:solidFill>
                  <a:schemeClr val="accent1">
                    <a:lumMod val="50000"/>
                  </a:schemeClr>
                </a:solidFill>
                <a:latin typeface="Courier New" panose="02070309020205020404" pitchFamily="49" charset="0"/>
                <a:cs typeface="Courier New" panose="02070309020205020404" pitchFamily="49" charset="0"/>
              </a:rPr>
              <a:t>    0.6667</a:t>
            </a:r>
          </a:p>
          <a:p>
            <a:r>
              <a:rPr lang="en-US" sz="2000" dirty="0">
                <a:solidFill>
                  <a:schemeClr val="accent1">
                    <a:lumMod val="50000"/>
                  </a:schemeClr>
                </a:solidFill>
                <a:latin typeface="Courier New" panose="02070309020205020404" pitchFamily="49" charset="0"/>
                <a:cs typeface="Courier New" panose="02070309020205020404" pitchFamily="49" charset="0"/>
              </a:rPr>
              <a:t>    1.0000</a:t>
            </a:r>
          </a:p>
          <a:p>
            <a:r>
              <a:rPr lang="en-US" sz="2000" dirty="0">
                <a:solidFill>
                  <a:schemeClr val="accent1">
                    <a:lumMod val="50000"/>
                  </a:schemeClr>
                </a:solidFill>
                <a:latin typeface="Courier New" panose="02070309020205020404" pitchFamily="49" charset="0"/>
                <a:cs typeface="Courier New" panose="02070309020205020404" pitchFamily="49" charset="0"/>
              </a:rPr>
              <a:t>    1.3333</a:t>
            </a:r>
          </a:p>
          <a:p>
            <a:r>
              <a:rPr lang="en-US" sz="2000" dirty="0">
                <a:solidFill>
                  <a:schemeClr val="accent1">
                    <a:lumMod val="50000"/>
                  </a:schemeClr>
                </a:solidFill>
                <a:latin typeface="Courier New" panose="02070309020205020404" pitchFamily="49" charset="0"/>
                <a:cs typeface="Courier New" panose="02070309020205020404" pitchFamily="49" charset="0"/>
              </a:rPr>
              <a:t>    1.6667</a:t>
            </a:r>
          </a:p>
          <a:p>
            <a:r>
              <a:rPr lang="en-US" sz="2000" dirty="0">
                <a:solidFill>
                  <a:schemeClr val="accent1">
                    <a:lumMod val="50000"/>
                  </a:schemeClr>
                </a:solidFill>
                <a:latin typeface="Courier New" panose="02070309020205020404" pitchFamily="49" charset="0"/>
                <a:cs typeface="Courier New" panose="02070309020205020404" pitchFamily="49" charset="0"/>
              </a:rPr>
              <a:t>    2.0000</a:t>
            </a:r>
          </a:p>
          <a:p>
            <a:endParaRPr lang="en-US" sz="2000" dirty="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chemeClr val="accent1">
                    <a:lumMod val="50000"/>
                  </a:schemeClr>
                </a:solidFill>
                <a:latin typeface="Courier New" panose="02070309020205020404" pitchFamily="49" charset="0"/>
                <a:cs typeface="Courier New" panose="02070309020205020404" pitchFamily="49" charset="0"/>
              </a:rPr>
              <a:t>&gt;&gt; </a:t>
            </a:r>
            <a:r>
              <a:rPr lang="en-US" sz="2000" dirty="0">
                <a:solidFill>
                  <a:schemeClr val="accent1">
                    <a:lumMod val="50000"/>
                  </a:schemeClr>
                </a:solidFill>
                <a:latin typeface="Courier New" panose="02070309020205020404" pitchFamily="49" charset="0"/>
                <a:cs typeface="Courier New" panose="02070309020205020404" pitchFamily="49" charset="0"/>
              </a:rPr>
              <a:t>xlswrite(</a:t>
            </a:r>
            <a:r>
              <a:rPr lang="en-US" sz="2000" dirty="0">
                <a:solidFill>
                  <a:srgbClr val="7030A0"/>
                </a:solidFill>
                <a:latin typeface="Courier New" panose="02070309020205020404" pitchFamily="49" charset="0"/>
                <a:cs typeface="Courier New" panose="02070309020205020404" pitchFamily="49" charset="0"/>
              </a:rPr>
              <a:t>'myfile'</a:t>
            </a:r>
            <a:r>
              <a:rPr lang="en-US" sz="2000" dirty="0">
                <a:solidFill>
                  <a:schemeClr val="accent1">
                    <a:lumMod val="50000"/>
                  </a:schemeClr>
                </a:solidFill>
                <a:latin typeface="Courier New" panose="02070309020205020404" pitchFamily="49" charset="0"/>
                <a:cs typeface="Courier New" panose="02070309020205020404" pitchFamily="49" charset="0"/>
              </a:rPr>
              <a:t>,</a:t>
            </a:r>
            <a:r>
              <a:rPr lang="en-US" sz="2000" dirty="0" smtClean="0">
                <a:solidFill>
                  <a:schemeClr val="accent1">
                    <a:lumMod val="50000"/>
                  </a:schemeClr>
                </a:solidFill>
                <a:latin typeface="Courier New" panose="02070309020205020404" pitchFamily="49" charset="0"/>
                <a:cs typeface="Courier New" panose="02070309020205020404" pitchFamily="49" charset="0"/>
              </a:rPr>
              <a:t>x',</a:t>
            </a:r>
            <a:r>
              <a:rPr lang="en-US" sz="2000" dirty="0">
                <a:solidFill>
                  <a:srgbClr val="7030A0"/>
                </a:solidFill>
                <a:latin typeface="Courier New" panose="02070309020205020404" pitchFamily="49" charset="0"/>
                <a:cs typeface="Courier New" panose="02070309020205020404" pitchFamily="49" charset="0"/>
              </a:rPr>
              <a:t>'A10:A19'</a:t>
            </a:r>
            <a:r>
              <a:rPr lang="en-US" sz="2000" dirty="0">
                <a:solidFill>
                  <a:schemeClr val="accent1">
                    <a:lumMod val="50000"/>
                  </a:schemeClr>
                </a:solidFill>
                <a:latin typeface="Courier New" panose="02070309020205020404" pitchFamily="49" charset="0"/>
                <a:cs typeface="Courier New" panose="02070309020205020404" pitchFamily="49" charset="0"/>
              </a:rPr>
              <a:t>) </a:t>
            </a:r>
            <a:endParaRPr lang="en-US" sz="2000" dirty="0" smtClean="0">
              <a:solidFill>
                <a:schemeClr val="accent1">
                  <a:lumMod val="50000"/>
                </a:schemeClr>
              </a:solidFill>
              <a:latin typeface="Courier New" panose="02070309020205020404" pitchFamily="49" charset="0"/>
              <a:cs typeface="Courier New" panose="02070309020205020404" pitchFamily="49" charset="0"/>
            </a:endParaRPr>
          </a:p>
          <a:p>
            <a:r>
              <a:rPr lang="en-US" sz="2000" dirty="0" smtClean="0">
                <a:solidFill>
                  <a:srgbClr val="00B050"/>
                </a:solidFill>
                <a:latin typeface="Courier New" panose="02070309020205020404" pitchFamily="49" charset="0"/>
                <a:cs typeface="Courier New" panose="02070309020205020404" pitchFamily="49" charset="0"/>
              </a:rPr>
              <a:t>% </a:t>
            </a:r>
            <a:r>
              <a:rPr lang="en-US" sz="2000" dirty="0">
                <a:solidFill>
                  <a:srgbClr val="00B050"/>
                </a:solidFill>
                <a:latin typeface="Courier New" panose="02070309020205020404" pitchFamily="49" charset="0"/>
                <a:cs typeface="Courier New" panose="02070309020205020404" pitchFamily="49" charset="0"/>
              </a:rPr>
              <a:t>Now it works</a:t>
            </a:r>
            <a:r>
              <a:rPr lang="en-US" sz="2400" dirty="0">
                <a:solidFill>
                  <a:srgbClr val="00B050"/>
                </a:solidFill>
                <a:latin typeface="Courier New" panose="02070309020205020404" pitchFamily="49" charset="0"/>
                <a:cs typeface="Courier New" panose="02070309020205020404" pitchFamily="49" charset="0"/>
              </a:rPr>
              <a:t>!</a:t>
            </a:r>
          </a:p>
        </p:txBody>
      </p:sp>
      <p:sp>
        <p:nvSpPr>
          <p:cNvPr id="3" name="TextBox 2"/>
          <p:cNvSpPr txBox="1"/>
          <p:nvPr/>
        </p:nvSpPr>
        <p:spPr>
          <a:xfrm>
            <a:off x="762000" y="685800"/>
            <a:ext cx="7543800" cy="830997"/>
          </a:xfrm>
          <a:prstGeom prst="rect">
            <a:avLst/>
          </a:prstGeom>
          <a:noFill/>
        </p:spPr>
        <p:txBody>
          <a:bodyPr wrap="square" rtlCol="0">
            <a:spAutoFit/>
          </a:bodyPr>
          <a:lstStyle/>
          <a:p>
            <a:pPr algn="ctr"/>
            <a:r>
              <a:rPr lang="en-US" sz="4800" b="1" dirty="0">
                <a:solidFill>
                  <a:schemeClr val="accent3">
                    <a:lumMod val="50000"/>
                  </a:schemeClr>
                </a:solidFill>
              </a:rPr>
              <a:t>Exporting Data to Excel</a:t>
            </a:r>
          </a:p>
        </p:txBody>
      </p:sp>
    </p:spTree>
    <p:extLst>
      <p:ext uri="{BB962C8B-B14F-4D97-AF65-F5344CB8AC3E}">
        <p14:creationId xmlns:p14="http://schemas.microsoft.com/office/powerpoint/2010/main" val="279334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676400"/>
            <a:ext cx="8763000" cy="830997"/>
          </a:xfrm>
          <a:prstGeom prst="rect">
            <a:avLst/>
          </a:prstGeom>
          <a:noFill/>
        </p:spPr>
        <p:txBody>
          <a:bodyPr wrap="square" rtlCol="0">
            <a:spAutoFit/>
          </a:bodyPr>
          <a:lstStyle/>
          <a:p>
            <a:r>
              <a:rPr lang="en-US" sz="2400" dirty="0" smtClean="0">
                <a:solidFill>
                  <a:schemeClr val="accent2">
                    <a:lumMod val="50000"/>
                  </a:schemeClr>
                </a:solidFill>
                <a:latin typeface="Arial" panose="020B0604020202020204" pitchFamily="34" charset="0"/>
                <a:cs typeface="Arial" panose="020B0604020202020204" pitchFamily="34" charset="0"/>
              </a:rPr>
              <a:t>Double click on the variable, x, in the Workspace to open the Variable Editor Window.  Can copy/paste into Excel.</a:t>
            </a:r>
            <a:endParaRPr lang="en-US" sz="2400" dirty="0">
              <a:solidFill>
                <a:schemeClr val="accent2">
                  <a:lumMod val="50000"/>
                </a:schemeClr>
              </a:solidFill>
              <a:latin typeface="Arial" panose="020B0604020202020204" pitchFamily="34" charset="0"/>
              <a:cs typeface="Arial" panose="020B0604020202020204" pitchFamily="34" charset="0"/>
            </a:endParaRPr>
          </a:p>
        </p:txBody>
      </p:sp>
      <p:sp>
        <p:nvSpPr>
          <p:cNvPr id="3" name="TextBox 2"/>
          <p:cNvSpPr txBox="1"/>
          <p:nvPr/>
        </p:nvSpPr>
        <p:spPr>
          <a:xfrm>
            <a:off x="530178" y="685800"/>
            <a:ext cx="80772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Variable Editor Window</a:t>
            </a:r>
            <a:endParaRPr lang="en-US" sz="4800" b="1" dirty="0">
              <a:solidFill>
                <a:schemeClr val="accent3">
                  <a:lumMod val="50000"/>
                </a:schemeClr>
              </a:solidFill>
              <a:latin typeface="+mj-lt"/>
            </a:endParaRPr>
          </a:p>
        </p:txBody>
      </p:sp>
      <p:pic>
        <p:nvPicPr>
          <p:cNvPr id="4" name="Picture 3"/>
          <p:cNvPicPr>
            <a:picLocks noChangeAspect="1"/>
          </p:cNvPicPr>
          <p:nvPr/>
        </p:nvPicPr>
        <p:blipFill>
          <a:blip r:embed="rId2"/>
          <a:stretch>
            <a:fillRect/>
          </a:stretch>
        </p:blipFill>
        <p:spPr>
          <a:xfrm>
            <a:off x="230874" y="2507397"/>
            <a:ext cx="8787897" cy="4224951"/>
          </a:xfrm>
          <a:prstGeom prst="rect">
            <a:avLst/>
          </a:prstGeom>
        </p:spPr>
      </p:pic>
    </p:spTree>
    <p:extLst>
      <p:ext uri="{BB962C8B-B14F-4D97-AF65-F5344CB8AC3E}">
        <p14:creationId xmlns:p14="http://schemas.microsoft.com/office/powerpoint/2010/main" val="744816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4606" y="1981200"/>
            <a:ext cx="8763000" cy="830997"/>
          </a:xfrm>
          <a:prstGeom prst="rect">
            <a:avLst/>
          </a:prstGeom>
          <a:noFill/>
        </p:spPr>
        <p:txBody>
          <a:bodyPr wrap="square" rtlCol="0">
            <a:spAutoFit/>
          </a:bodyPr>
          <a:lstStyle/>
          <a:p>
            <a:r>
              <a:rPr lang="en-US" sz="2400" dirty="0" smtClean="0">
                <a:solidFill>
                  <a:schemeClr val="accent2">
                    <a:lumMod val="50000"/>
                  </a:schemeClr>
                </a:solidFill>
                <a:latin typeface="Arial" panose="020B0604020202020204" pitchFamily="34" charset="0"/>
                <a:cs typeface="Arial" panose="020B0604020202020204" pitchFamily="34" charset="0"/>
              </a:rPr>
              <a:t>Why bother using xlsread and xlswrite if we can use the import tool or copy/paste? </a:t>
            </a:r>
            <a:endParaRPr lang="en-US" sz="2400" dirty="0">
              <a:solidFill>
                <a:schemeClr val="accent2">
                  <a:lumMod val="50000"/>
                </a:schemeClr>
              </a:solidFill>
              <a:latin typeface="Arial" panose="020B0604020202020204" pitchFamily="34" charset="0"/>
              <a:cs typeface="Arial" panose="020B0604020202020204" pitchFamily="34" charset="0"/>
            </a:endParaRPr>
          </a:p>
        </p:txBody>
      </p:sp>
      <p:sp>
        <p:nvSpPr>
          <p:cNvPr id="3" name="TextBox 2"/>
          <p:cNvSpPr txBox="1"/>
          <p:nvPr/>
        </p:nvSpPr>
        <p:spPr>
          <a:xfrm>
            <a:off x="685800" y="879901"/>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Comment</a:t>
            </a:r>
            <a:endParaRPr lang="en-US" sz="4800" b="1" dirty="0">
              <a:solidFill>
                <a:schemeClr val="accent3">
                  <a:lumMod val="50000"/>
                </a:schemeClr>
              </a:solidFill>
              <a:latin typeface="+mj-lt"/>
            </a:endParaRPr>
          </a:p>
        </p:txBody>
      </p:sp>
      <p:sp>
        <p:nvSpPr>
          <p:cNvPr id="4" name="TextBox 3"/>
          <p:cNvSpPr txBox="1"/>
          <p:nvPr/>
        </p:nvSpPr>
        <p:spPr>
          <a:xfrm>
            <a:off x="290015" y="3352800"/>
            <a:ext cx="8763000" cy="2308324"/>
          </a:xfrm>
          <a:prstGeom prst="rect">
            <a:avLst/>
          </a:prstGeom>
          <a:noFill/>
        </p:spPr>
        <p:txBody>
          <a:bodyPr wrap="square" rtlCol="0">
            <a:spAutoFit/>
          </a:bodyPr>
          <a:lstStyle/>
          <a:p>
            <a:r>
              <a:rPr lang="en-US" sz="2400" dirty="0" smtClean="0">
                <a:solidFill>
                  <a:schemeClr val="accent2">
                    <a:lumMod val="50000"/>
                  </a:schemeClr>
                </a:solidFill>
                <a:latin typeface="Arial" panose="020B0604020202020204" pitchFamily="34" charset="0"/>
                <a:cs typeface="Arial" panose="020B0604020202020204" pitchFamily="34" charset="0"/>
              </a:rPr>
              <a:t>If you are regularly gathering data in an excel file and have some MATLAB program to analyze and present the data, using the xlsread command allows you to pull the data in automatically with your program rather than having to manually import the data every time you have a new file to work with.</a:t>
            </a:r>
            <a:endParaRPr lang="en-US" sz="2400" dirty="0">
              <a:solidFill>
                <a:schemeClr val="accent2">
                  <a:lumMod val="50000"/>
                </a:schemeClr>
              </a:solidFill>
              <a:latin typeface="Arial" panose="020B0604020202020204" pitchFamily="34" charset="0"/>
              <a:cs typeface="Arial" panose="020B0604020202020204" pitchFamily="34" charset="0"/>
            </a:endParaRPr>
          </a:p>
          <a:p>
            <a:endParaRPr lang="en-US" sz="2400"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972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058" y="2589524"/>
            <a:ext cx="8763000" cy="2308324"/>
          </a:xfrm>
          <a:prstGeom prst="rect">
            <a:avLst/>
          </a:prstGeom>
          <a:noFill/>
        </p:spPr>
        <p:txBody>
          <a:bodyPr wrap="square" rtlCol="0">
            <a:spAutoFit/>
          </a:bodyPr>
          <a:lstStyle/>
          <a:p>
            <a:endParaRPr lang="en-US" sz="2400" dirty="0">
              <a:solidFill>
                <a:schemeClr val="accent2">
                  <a:lumMod val="50000"/>
                </a:schemeClr>
              </a:solidFill>
              <a:latin typeface="Arial" panose="020B0604020202020204" pitchFamily="34" charset="0"/>
              <a:cs typeface="Arial" panose="020B0604020202020204" pitchFamily="34" charset="0"/>
            </a:endParaRPr>
          </a:p>
          <a:p>
            <a:pPr marL="457200" indent="-457200">
              <a:buFont typeface="+mj-lt"/>
              <a:buAutoNum type="arabicPeriod"/>
            </a:pPr>
            <a:r>
              <a:rPr lang="en-US" sz="2400" dirty="0">
                <a:solidFill>
                  <a:schemeClr val="accent2">
                    <a:lumMod val="50000"/>
                  </a:schemeClr>
                </a:solidFill>
                <a:latin typeface="Arial" panose="020B0604020202020204" pitchFamily="34" charset="0"/>
                <a:cs typeface="Arial" panose="020B0604020202020204" pitchFamily="34" charset="0"/>
              </a:rPr>
              <a:t>Save the </a:t>
            </a:r>
            <a:r>
              <a:rPr lang="en-US" sz="2400" dirty="0" smtClean="0">
                <a:solidFill>
                  <a:schemeClr val="accent2">
                    <a:lumMod val="50000"/>
                  </a:schemeClr>
                </a:solidFill>
                <a:latin typeface="Arial" panose="020B0604020202020204" pitchFamily="34" charset="0"/>
                <a:cs typeface="Arial" panose="020B0604020202020204" pitchFamily="34" charset="0"/>
              </a:rPr>
              <a:t>Excel </a:t>
            </a:r>
            <a:r>
              <a:rPr lang="en-US" sz="2400" dirty="0">
                <a:solidFill>
                  <a:schemeClr val="accent2">
                    <a:lumMod val="50000"/>
                  </a:schemeClr>
                </a:solidFill>
                <a:latin typeface="Arial" panose="020B0604020202020204" pitchFamily="34" charset="0"/>
                <a:cs typeface="Arial" panose="020B0604020202020204" pitchFamily="34" charset="0"/>
              </a:rPr>
              <a:t>file </a:t>
            </a:r>
            <a:r>
              <a:rPr lang="en-US" sz="2400" b="1" dirty="0" smtClean="0">
                <a:solidFill>
                  <a:schemeClr val="accent2">
                    <a:lumMod val="50000"/>
                  </a:schemeClr>
                </a:solidFill>
                <a:latin typeface="Arial" panose="020B0604020202020204" pitchFamily="34" charset="0"/>
                <a:cs typeface="Arial" panose="020B0604020202020204" pitchFamily="34" charset="0"/>
              </a:rPr>
              <a:t>CurveFittingData.xlsx</a:t>
            </a:r>
            <a:r>
              <a:rPr lang="en-US" sz="2400" dirty="0" smtClean="0">
                <a:solidFill>
                  <a:schemeClr val="accent2">
                    <a:lumMod val="50000"/>
                  </a:schemeClr>
                </a:solidFill>
                <a:latin typeface="Arial" panose="020B0604020202020204" pitchFamily="34" charset="0"/>
                <a:cs typeface="Arial" panose="020B0604020202020204" pitchFamily="34" charset="0"/>
              </a:rPr>
              <a:t> </a:t>
            </a:r>
            <a:r>
              <a:rPr lang="en-US" sz="2400" dirty="0">
                <a:solidFill>
                  <a:schemeClr val="accent2">
                    <a:lumMod val="50000"/>
                  </a:schemeClr>
                </a:solidFill>
                <a:latin typeface="Arial" panose="020B0604020202020204" pitchFamily="34" charset="0"/>
                <a:cs typeface="Arial" panose="020B0604020202020204" pitchFamily="34" charset="0"/>
              </a:rPr>
              <a:t>in your </a:t>
            </a:r>
            <a:r>
              <a:rPr lang="en-US" sz="2400" b="1" dirty="0">
                <a:solidFill>
                  <a:schemeClr val="accent2">
                    <a:lumMod val="50000"/>
                  </a:schemeClr>
                </a:solidFill>
                <a:latin typeface="Arial" panose="020B0604020202020204" pitchFamily="34" charset="0"/>
                <a:cs typeface="Arial" panose="020B0604020202020204" pitchFamily="34" charset="0"/>
              </a:rPr>
              <a:t>Current Folder</a:t>
            </a:r>
            <a:r>
              <a:rPr lang="en-US" sz="2400" dirty="0">
                <a:solidFill>
                  <a:schemeClr val="accent2">
                    <a:lumMod val="50000"/>
                  </a:schemeClr>
                </a:solidFill>
                <a:latin typeface="Arial" panose="020B0604020202020204" pitchFamily="34" charset="0"/>
                <a:cs typeface="Arial" panose="020B0604020202020204" pitchFamily="34" charset="0"/>
              </a:rPr>
              <a:t> in </a:t>
            </a:r>
            <a:r>
              <a:rPr lang="en-US" sz="2400" dirty="0" smtClean="0">
                <a:solidFill>
                  <a:schemeClr val="accent2">
                    <a:lumMod val="50000"/>
                  </a:schemeClr>
                </a:solidFill>
                <a:latin typeface="Arial" panose="020B0604020202020204" pitchFamily="34" charset="0"/>
                <a:cs typeface="Arial" panose="020B0604020202020204" pitchFamily="34" charset="0"/>
              </a:rPr>
              <a:t>MATLAB</a:t>
            </a:r>
          </a:p>
          <a:p>
            <a:pPr marL="457200" indent="-457200">
              <a:buFont typeface="+mj-lt"/>
              <a:buAutoNum type="arabicPeriod"/>
            </a:pPr>
            <a:endParaRPr lang="en-US" sz="2400" dirty="0" smtClean="0">
              <a:solidFill>
                <a:schemeClr val="accent2">
                  <a:lumMod val="50000"/>
                </a:schemeClr>
              </a:solidFill>
              <a:latin typeface="Arial" panose="020B0604020202020204" pitchFamily="34" charset="0"/>
              <a:cs typeface="Arial" panose="020B0604020202020204" pitchFamily="34" charset="0"/>
            </a:endParaRPr>
          </a:p>
          <a:p>
            <a:pPr marL="457200" indent="-457200">
              <a:buFont typeface="+mj-lt"/>
              <a:buAutoNum type="arabicPeriod"/>
            </a:pPr>
            <a:r>
              <a:rPr lang="en-US" sz="2400" dirty="0" smtClean="0">
                <a:solidFill>
                  <a:schemeClr val="accent2">
                    <a:lumMod val="50000"/>
                  </a:schemeClr>
                </a:solidFill>
                <a:latin typeface="Arial" panose="020B0604020202020204" pitchFamily="34" charset="0"/>
                <a:cs typeface="Arial" panose="020B0604020202020204" pitchFamily="34" charset="0"/>
              </a:rPr>
              <a:t>Get the data from the Excel file into MATLAB and determine the equation for the curve you think best fits the data</a:t>
            </a:r>
            <a:endParaRPr lang="en-US" sz="2400" dirty="0">
              <a:solidFill>
                <a:schemeClr val="accent2">
                  <a:lumMod val="50000"/>
                </a:schemeClr>
              </a:solidFill>
              <a:latin typeface="Arial" panose="020B0604020202020204" pitchFamily="34" charset="0"/>
              <a:cs typeface="Arial" panose="020B0604020202020204" pitchFamily="34" charset="0"/>
            </a:endParaRPr>
          </a:p>
        </p:txBody>
      </p:sp>
      <p:sp>
        <p:nvSpPr>
          <p:cNvPr id="3" name="TextBox 2"/>
          <p:cNvSpPr txBox="1"/>
          <p:nvPr/>
        </p:nvSpPr>
        <p:spPr>
          <a:xfrm>
            <a:off x="685800" y="879901"/>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Practice Time!</a:t>
            </a:r>
            <a:endParaRPr lang="en-US" sz="4800" b="1" dirty="0">
              <a:solidFill>
                <a:schemeClr val="accent3">
                  <a:lumMod val="50000"/>
                </a:schemeClr>
              </a:solidFill>
              <a:latin typeface="+mj-lt"/>
            </a:endParaRPr>
          </a:p>
        </p:txBody>
      </p:sp>
    </p:spTree>
    <p:extLst>
      <p:ext uri="{BB962C8B-B14F-4D97-AF65-F5344CB8AC3E}">
        <p14:creationId xmlns:p14="http://schemas.microsoft.com/office/powerpoint/2010/main" val="2177088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8077200" cy="1447800"/>
          </a:xfrm>
        </p:spPr>
        <p:txBody>
          <a:bodyPr>
            <a:normAutofit/>
          </a:bodyPr>
          <a:lstStyle/>
          <a:p>
            <a:pPr algn="ctr"/>
            <a:r>
              <a:rPr lang="en-US" sz="7200" dirty="0" smtClean="0"/>
              <a:t>Questions?</a:t>
            </a:r>
            <a:endParaRPr lang="en-US" dirty="0"/>
          </a:p>
        </p:txBody>
      </p:sp>
    </p:spTree>
    <p:extLst>
      <p:ext uri="{BB962C8B-B14F-4D97-AF65-F5344CB8AC3E}">
        <p14:creationId xmlns:p14="http://schemas.microsoft.com/office/powerpoint/2010/main" val="1398781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2958" y="2178672"/>
            <a:ext cx="8153400" cy="3539430"/>
          </a:xfrm>
          <a:prstGeom prst="rect">
            <a:avLst/>
          </a:prstGeom>
          <a:noFill/>
        </p:spPr>
        <p:txBody>
          <a:bodyPr wrap="square" rtlCol="0">
            <a:spAutoFit/>
          </a:bodyPr>
          <a:lstStyle/>
          <a:p>
            <a:r>
              <a:rPr lang="en-US" sz="2800" dirty="0">
                <a:solidFill>
                  <a:schemeClr val="accent2">
                    <a:lumMod val="50000"/>
                  </a:schemeClr>
                </a:solidFill>
                <a:latin typeface="Arial" panose="020B0604020202020204" pitchFamily="34" charset="0"/>
                <a:cs typeface="Arial" panose="020B0604020202020204" pitchFamily="34" charset="0"/>
              </a:rPr>
              <a:t>We are tracking the position of an object as it is launched with an initial speed of 40m/s at an angle of 45</a:t>
            </a:r>
            <a:r>
              <a:rPr lang="en-US" sz="2800" baseline="30000" dirty="0">
                <a:solidFill>
                  <a:schemeClr val="accent2">
                    <a:lumMod val="50000"/>
                  </a:schemeClr>
                </a:solidFill>
                <a:latin typeface="Arial" panose="020B0604020202020204" pitchFamily="34" charset="0"/>
                <a:cs typeface="Arial" panose="020B0604020202020204" pitchFamily="34" charset="0"/>
              </a:rPr>
              <a:t>o</a:t>
            </a:r>
            <a:r>
              <a:rPr lang="en-US" sz="2800" dirty="0">
                <a:solidFill>
                  <a:schemeClr val="accent2">
                    <a:lumMod val="50000"/>
                  </a:schemeClr>
                </a:solidFill>
                <a:latin typeface="Arial" panose="020B0604020202020204" pitchFamily="34" charset="0"/>
                <a:cs typeface="Arial" panose="020B0604020202020204" pitchFamily="34" charset="0"/>
              </a:rPr>
              <a:t>.  The system we are using the track the object collects measurements of the objects horizontal and vertical position every 0.1 seconds.  We need to develop a mathematical expression to allow us to predict the path of future objects launched with the same speed and angle.</a:t>
            </a:r>
          </a:p>
        </p:txBody>
      </p:sp>
      <p:sp>
        <p:nvSpPr>
          <p:cNvPr id="3" name="TextBox 2"/>
          <p:cNvSpPr txBox="1"/>
          <p:nvPr/>
        </p:nvSpPr>
        <p:spPr>
          <a:xfrm>
            <a:off x="787758" y="1219200"/>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Our Situation…</a:t>
            </a:r>
            <a:endParaRPr lang="en-US" sz="4800" b="1" dirty="0">
              <a:solidFill>
                <a:schemeClr val="accent3">
                  <a:lumMod val="50000"/>
                </a:schemeClr>
              </a:solidFill>
              <a:latin typeface="+mj-lt"/>
            </a:endParaRPr>
          </a:p>
        </p:txBody>
      </p:sp>
    </p:spTree>
    <p:extLst>
      <p:ext uri="{BB962C8B-B14F-4D97-AF65-F5344CB8AC3E}">
        <p14:creationId xmlns:p14="http://schemas.microsoft.com/office/powerpoint/2010/main" val="1988357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590800"/>
            <a:ext cx="8153400" cy="1692771"/>
          </a:xfrm>
          <a:prstGeom prst="rect">
            <a:avLst/>
          </a:prstGeom>
          <a:noFill/>
        </p:spPr>
        <p:txBody>
          <a:bodyPr wrap="square" rtlCol="0">
            <a:spAutoFit/>
          </a:bodyPr>
          <a:lstStyle/>
          <a:p>
            <a:r>
              <a:rPr lang="en-US" sz="2800" dirty="0" smtClean="0">
                <a:solidFill>
                  <a:schemeClr val="accent2">
                    <a:lumMod val="50000"/>
                  </a:schemeClr>
                </a:solidFill>
                <a:latin typeface="Arial" panose="020B0604020202020204" pitchFamily="34" charset="0"/>
                <a:cs typeface="Arial" panose="020B0604020202020204" pitchFamily="34" charset="0"/>
              </a:rPr>
              <a:t>Save </a:t>
            </a:r>
            <a:r>
              <a:rPr lang="en-US" sz="2800" dirty="0">
                <a:solidFill>
                  <a:schemeClr val="accent2">
                    <a:lumMod val="50000"/>
                  </a:schemeClr>
                </a:solidFill>
                <a:latin typeface="Arial" panose="020B0604020202020204" pitchFamily="34" charset="0"/>
                <a:cs typeface="Arial" panose="020B0604020202020204" pitchFamily="34" charset="0"/>
              </a:rPr>
              <a:t>the </a:t>
            </a:r>
            <a:r>
              <a:rPr lang="en-US" sz="2800" dirty="0" smtClean="0">
                <a:solidFill>
                  <a:schemeClr val="accent2">
                    <a:lumMod val="50000"/>
                  </a:schemeClr>
                </a:solidFill>
                <a:latin typeface="Arial" panose="020B0604020202020204" pitchFamily="34" charset="0"/>
                <a:cs typeface="Arial" panose="020B0604020202020204" pitchFamily="34" charset="0"/>
              </a:rPr>
              <a:t>Excel </a:t>
            </a:r>
            <a:r>
              <a:rPr lang="en-US" sz="2800" dirty="0">
                <a:solidFill>
                  <a:schemeClr val="accent2">
                    <a:lumMod val="50000"/>
                  </a:schemeClr>
                </a:solidFill>
                <a:latin typeface="Arial" panose="020B0604020202020204" pitchFamily="34" charset="0"/>
                <a:cs typeface="Arial" panose="020B0604020202020204" pitchFamily="34" charset="0"/>
              </a:rPr>
              <a:t>file </a:t>
            </a:r>
            <a:r>
              <a:rPr lang="en-US" sz="2800" b="1" dirty="0">
                <a:solidFill>
                  <a:schemeClr val="accent2">
                    <a:lumMod val="50000"/>
                  </a:schemeClr>
                </a:solidFill>
                <a:latin typeface="Arial" panose="020B0604020202020204" pitchFamily="34" charset="0"/>
                <a:cs typeface="Arial" panose="020B0604020202020204" pitchFamily="34" charset="0"/>
              </a:rPr>
              <a:t>Projectile_Data.xlsx</a:t>
            </a:r>
            <a:r>
              <a:rPr lang="en-US" sz="2800" dirty="0">
                <a:solidFill>
                  <a:schemeClr val="accent2">
                    <a:lumMod val="50000"/>
                  </a:schemeClr>
                </a:solidFill>
                <a:latin typeface="Arial" panose="020B0604020202020204" pitchFamily="34" charset="0"/>
                <a:cs typeface="Arial" panose="020B0604020202020204" pitchFamily="34" charset="0"/>
              </a:rPr>
              <a:t> in your </a:t>
            </a:r>
            <a:r>
              <a:rPr lang="en-US" sz="2800" b="1" dirty="0">
                <a:solidFill>
                  <a:schemeClr val="accent2">
                    <a:lumMod val="50000"/>
                  </a:schemeClr>
                </a:solidFill>
                <a:latin typeface="Arial" panose="020B0604020202020204" pitchFamily="34" charset="0"/>
                <a:cs typeface="Arial" panose="020B0604020202020204" pitchFamily="34" charset="0"/>
              </a:rPr>
              <a:t>Current Folder</a:t>
            </a:r>
            <a:r>
              <a:rPr lang="en-US" sz="2800" dirty="0">
                <a:solidFill>
                  <a:schemeClr val="accent2">
                    <a:lumMod val="50000"/>
                  </a:schemeClr>
                </a:solidFill>
                <a:latin typeface="Arial" panose="020B0604020202020204" pitchFamily="34" charset="0"/>
                <a:cs typeface="Arial" panose="020B0604020202020204" pitchFamily="34" charset="0"/>
              </a:rPr>
              <a:t> in MATLAB</a:t>
            </a: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
        <p:nvSpPr>
          <p:cNvPr id="3" name="TextBox 2"/>
          <p:cNvSpPr txBox="1"/>
          <p:nvPr/>
        </p:nvSpPr>
        <p:spPr>
          <a:xfrm>
            <a:off x="762000" y="1219200"/>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Access the data</a:t>
            </a:r>
            <a:endParaRPr lang="en-US" sz="4800" b="1" dirty="0">
              <a:solidFill>
                <a:schemeClr val="accent3">
                  <a:lumMod val="50000"/>
                </a:schemeClr>
              </a:solidFill>
              <a:latin typeface="+mj-lt"/>
            </a:endParaRPr>
          </a:p>
        </p:txBody>
      </p:sp>
    </p:spTree>
    <p:extLst>
      <p:ext uri="{BB962C8B-B14F-4D97-AF65-F5344CB8AC3E}">
        <p14:creationId xmlns:p14="http://schemas.microsoft.com/office/powerpoint/2010/main" val="3126570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7815" y="2510304"/>
            <a:ext cx="8763000" cy="3477875"/>
          </a:xfrm>
          <a:prstGeom prst="rect">
            <a:avLst/>
          </a:prstGeom>
          <a:noFill/>
        </p:spPr>
        <p:txBody>
          <a:bodyPr wrap="square" rtlCol="0">
            <a:spAutoFit/>
          </a:bodyPr>
          <a:lstStyle/>
          <a:p>
            <a:r>
              <a:rPr lang="en-US" sz="2800" dirty="0" smtClean="0">
                <a:solidFill>
                  <a:schemeClr val="accent2">
                    <a:lumMod val="50000"/>
                  </a:schemeClr>
                </a:solidFill>
                <a:latin typeface="Arial" panose="020B0604020202020204" pitchFamily="34" charset="0"/>
                <a:cs typeface="Arial" panose="020B0604020202020204" pitchFamily="34" charset="0"/>
              </a:rPr>
              <a:t>We can use the </a:t>
            </a:r>
            <a:r>
              <a:rPr lang="en-US" sz="2800" dirty="0" err="1" smtClean="0">
                <a:solidFill>
                  <a:schemeClr val="accent2">
                    <a:lumMod val="50000"/>
                  </a:schemeClr>
                </a:solidFill>
                <a:latin typeface="Arial" panose="020B0604020202020204" pitchFamily="34" charset="0"/>
                <a:cs typeface="Arial" panose="020B0604020202020204" pitchFamily="34" charset="0"/>
              </a:rPr>
              <a:t>xlsread</a:t>
            </a:r>
            <a:r>
              <a:rPr lang="en-US" sz="2800" dirty="0" smtClean="0">
                <a:solidFill>
                  <a:schemeClr val="accent2">
                    <a:lumMod val="50000"/>
                  </a:schemeClr>
                </a:solidFill>
                <a:latin typeface="Arial" panose="020B0604020202020204" pitchFamily="34" charset="0"/>
                <a:cs typeface="Arial" panose="020B0604020202020204" pitchFamily="34" charset="0"/>
              </a:rPr>
              <a:t> command to bring our data into Excel:</a:t>
            </a:r>
          </a:p>
          <a:p>
            <a:endParaRPr lang="en-US" sz="2000" dirty="0" smtClean="0">
              <a:solidFill>
                <a:schemeClr val="accent2">
                  <a:lumMod val="50000"/>
                </a:schemeClr>
              </a:solidFill>
              <a:latin typeface="Courier New" panose="02070309020205020404" pitchFamily="49" charset="0"/>
              <a:cs typeface="Courier New" panose="02070309020205020404" pitchFamily="49" charset="0"/>
            </a:endParaRPr>
          </a:p>
          <a:p>
            <a:r>
              <a:rPr lang="en-US" sz="2000" dirty="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&gt;&gt; </a:t>
            </a:r>
            <a:r>
              <a:rPr lang="en-US" sz="2000" i="1" dirty="0" err="1">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ArrayName</a:t>
            </a:r>
            <a:r>
              <a:rPr lang="en-US" sz="2000" dirty="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 = </a:t>
            </a:r>
            <a:r>
              <a:rPr lang="en-US" sz="2000" dirty="0" err="1">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xlsread</a:t>
            </a:r>
            <a:r>
              <a:rPr lang="en-US" sz="2000" dirty="0" smtClean="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a:t>
            </a:r>
            <a:r>
              <a:rPr lang="en-US" sz="2000" dirty="0" smtClean="0">
                <a:solidFill>
                  <a:srgbClr val="7030A0"/>
                </a:solidFill>
                <a:latin typeface="Courier New" panose="02070309020205020404" pitchFamily="49" charset="0"/>
                <a:cs typeface="Courier New" panose="02070309020205020404" pitchFamily="49" charset="0"/>
              </a:rPr>
              <a:t>'</a:t>
            </a:r>
            <a:r>
              <a:rPr lang="en-US" sz="2000" i="1" dirty="0" smtClean="0">
                <a:solidFill>
                  <a:srgbClr val="7030A0"/>
                </a:solidFill>
                <a:latin typeface="Courier New" panose="02070309020205020404" pitchFamily="49" charset="0"/>
                <a:ea typeface="Adobe Fangsong Std R" pitchFamily="18" charset="-128"/>
                <a:cs typeface="Courier New" panose="02070309020205020404" pitchFamily="49" charset="0"/>
              </a:rPr>
              <a:t>filename</a:t>
            </a:r>
            <a:r>
              <a:rPr lang="en-US" sz="2000" dirty="0" smtClean="0">
                <a:solidFill>
                  <a:srgbClr val="7030A0"/>
                </a:solidFill>
                <a:latin typeface="Courier New" panose="02070309020205020404" pitchFamily="49" charset="0"/>
                <a:cs typeface="Courier New" panose="02070309020205020404" pitchFamily="49" charset="0"/>
              </a:rPr>
              <a:t>'</a:t>
            </a:r>
            <a:r>
              <a:rPr lang="en-US" sz="2000" i="1" dirty="0" smtClean="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a:t>
            </a:r>
            <a:r>
              <a:rPr lang="en-US" sz="2000" dirty="0" smtClean="0">
                <a:solidFill>
                  <a:srgbClr val="7030A0"/>
                </a:solidFill>
                <a:latin typeface="Courier New" panose="02070309020205020404" pitchFamily="49" charset="0"/>
                <a:cs typeface="Courier New" panose="02070309020205020404" pitchFamily="49" charset="0"/>
              </a:rPr>
              <a:t>'</a:t>
            </a:r>
            <a:r>
              <a:rPr lang="en-US" sz="2000" i="1" dirty="0" err="1" smtClean="0">
                <a:solidFill>
                  <a:srgbClr val="7030A0"/>
                </a:solidFill>
                <a:latin typeface="Courier New" panose="02070309020205020404" pitchFamily="49" charset="0"/>
                <a:ea typeface="Adobe Fangsong Std R" pitchFamily="18" charset="-128"/>
                <a:cs typeface="Courier New" panose="02070309020205020404" pitchFamily="49" charset="0"/>
              </a:rPr>
              <a:t>CellsToBeRead</a:t>
            </a:r>
            <a:r>
              <a:rPr lang="en-US" sz="2000" dirty="0">
                <a:solidFill>
                  <a:srgbClr val="7030A0"/>
                </a:solidFill>
                <a:latin typeface="Courier New" panose="02070309020205020404" pitchFamily="49" charset="0"/>
                <a:cs typeface="Courier New" panose="02070309020205020404" pitchFamily="49" charset="0"/>
              </a:rPr>
              <a:t>'</a:t>
            </a:r>
            <a:r>
              <a:rPr lang="en-US" sz="2000" dirty="0" smtClean="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a:t>
            </a:r>
            <a:endParaRPr lang="en-US" sz="2000" dirty="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endParaRPr>
          </a:p>
          <a:p>
            <a:endParaRPr lang="en-US" sz="2000" dirty="0" smtClean="0">
              <a:solidFill>
                <a:schemeClr val="accent2">
                  <a:lumMod val="50000"/>
                </a:schemeClr>
              </a:solidFill>
              <a:latin typeface="Courier New" panose="02070309020205020404" pitchFamily="49" charset="0"/>
              <a:cs typeface="Courier New" panose="02070309020205020404" pitchFamily="49" charset="0"/>
            </a:endParaRPr>
          </a:p>
          <a:p>
            <a:endParaRPr lang="en-US" sz="2000" dirty="0" smtClean="0">
              <a:solidFill>
                <a:schemeClr val="accent2">
                  <a:lumMod val="50000"/>
                </a:schemeClr>
              </a:solidFill>
              <a:latin typeface="Courier New" panose="02070309020205020404" pitchFamily="49" charset="0"/>
              <a:cs typeface="Courier New" panose="02070309020205020404" pitchFamily="49" charset="0"/>
            </a:endParaRPr>
          </a:p>
          <a:p>
            <a:r>
              <a:rPr lang="en-US" sz="2800" dirty="0">
                <a:solidFill>
                  <a:schemeClr val="accent2">
                    <a:lumMod val="50000"/>
                  </a:schemeClr>
                </a:solidFill>
                <a:latin typeface="Arial" panose="020B0604020202020204" pitchFamily="34" charset="0"/>
                <a:cs typeface="Arial" panose="020B0604020202020204" pitchFamily="34" charset="0"/>
              </a:rPr>
              <a:t>What </a:t>
            </a:r>
            <a:r>
              <a:rPr lang="en-US" sz="2800" dirty="0" smtClean="0">
                <a:solidFill>
                  <a:schemeClr val="accent2">
                    <a:lumMod val="50000"/>
                  </a:schemeClr>
                </a:solidFill>
                <a:latin typeface="Arial" panose="020B0604020202020204" pitchFamily="34" charset="0"/>
                <a:cs typeface="Arial" panose="020B0604020202020204" pitchFamily="34" charset="0"/>
              </a:rPr>
              <a:t>would the commands be for us to read in each column from the Projectile_Data.xlsx file and store them into separate vectors?</a:t>
            </a:r>
            <a:endParaRPr lang="en-US" sz="2800" dirty="0">
              <a:solidFill>
                <a:schemeClr val="accent2">
                  <a:lumMod val="50000"/>
                </a:schemeClr>
              </a:solidFill>
              <a:latin typeface="Arial" panose="020B0604020202020204" pitchFamily="34" charset="0"/>
              <a:cs typeface="Arial" panose="020B0604020202020204" pitchFamily="34" charset="0"/>
            </a:endParaRPr>
          </a:p>
        </p:txBody>
      </p:sp>
      <p:sp>
        <p:nvSpPr>
          <p:cNvPr id="3" name="TextBox 2"/>
          <p:cNvSpPr txBox="1"/>
          <p:nvPr/>
        </p:nvSpPr>
        <p:spPr>
          <a:xfrm>
            <a:off x="787758" y="1219200"/>
            <a:ext cx="7543800"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Importing Data from Excel</a:t>
            </a:r>
            <a:endParaRPr lang="en-US" sz="4800" b="1" dirty="0">
              <a:solidFill>
                <a:schemeClr val="accent3">
                  <a:lumMod val="50000"/>
                </a:schemeClr>
              </a:solidFill>
              <a:latin typeface="+mj-lt"/>
            </a:endParaRPr>
          </a:p>
        </p:txBody>
      </p:sp>
    </p:spTree>
    <p:extLst>
      <p:ext uri="{BB962C8B-B14F-4D97-AF65-F5344CB8AC3E}">
        <p14:creationId xmlns:p14="http://schemas.microsoft.com/office/powerpoint/2010/main" val="163320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1521" y="839991"/>
            <a:ext cx="7315200" cy="830997"/>
          </a:xfrm>
          <a:prstGeom prst="rect">
            <a:avLst/>
          </a:prstGeom>
          <a:noFill/>
        </p:spPr>
        <p:txBody>
          <a:bodyPr wrap="square" rtlCol="0">
            <a:spAutoFit/>
          </a:bodyPr>
          <a:lstStyle/>
          <a:p>
            <a:pPr lvl="0" algn="ctr"/>
            <a:r>
              <a:rPr lang="en-US" sz="4800" b="1" dirty="0">
                <a:solidFill>
                  <a:srgbClr val="D2DA7A">
                    <a:lumMod val="50000"/>
                  </a:srgbClr>
                </a:solidFill>
                <a:latin typeface="Calibri"/>
              </a:rPr>
              <a:t>Importing Data from Excel</a:t>
            </a:r>
          </a:p>
        </p:txBody>
      </p:sp>
      <p:pic>
        <p:nvPicPr>
          <p:cNvPr id="5" name="Picture 4"/>
          <p:cNvPicPr>
            <a:picLocks noChangeAspect="1"/>
          </p:cNvPicPr>
          <p:nvPr/>
        </p:nvPicPr>
        <p:blipFill>
          <a:blip r:embed="rId2"/>
          <a:stretch>
            <a:fillRect/>
          </a:stretch>
        </p:blipFill>
        <p:spPr>
          <a:xfrm>
            <a:off x="228600" y="2743200"/>
            <a:ext cx="8768484" cy="3784848"/>
          </a:xfrm>
          <a:prstGeom prst="rect">
            <a:avLst/>
          </a:prstGeom>
        </p:spPr>
      </p:pic>
      <p:cxnSp>
        <p:nvCxnSpPr>
          <p:cNvPr id="7" name="Straight Arrow Connector 6"/>
          <p:cNvCxnSpPr/>
          <p:nvPr/>
        </p:nvCxnSpPr>
        <p:spPr>
          <a:xfrm>
            <a:off x="1143000" y="2317319"/>
            <a:ext cx="685800" cy="838200"/>
          </a:xfrm>
          <a:prstGeom prst="straightConnector1">
            <a:avLst/>
          </a:prstGeom>
          <a:ln w="38100">
            <a:solidFill>
              <a:srgbClr val="CC33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8600" y="1670988"/>
            <a:ext cx="1828800" cy="646331"/>
          </a:xfrm>
          <a:prstGeom prst="rect">
            <a:avLst/>
          </a:prstGeom>
          <a:noFill/>
          <a:ln w="28575">
            <a:solidFill>
              <a:srgbClr val="CC3300"/>
            </a:solidFill>
          </a:ln>
        </p:spPr>
        <p:txBody>
          <a:bodyPr wrap="square" rtlCol="0">
            <a:spAutoFit/>
          </a:bodyPr>
          <a:lstStyle/>
          <a:p>
            <a:pPr algn="ctr"/>
            <a:r>
              <a:rPr lang="en-US" dirty="0" smtClean="0"/>
              <a:t>Select Import Data</a:t>
            </a:r>
            <a:endParaRPr lang="en-US" dirty="0"/>
          </a:p>
        </p:txBody>
      </p:sp>
    </p:spTree>
    <p:extLst>
      <p:ext uri="{BB962C8B-B14F-4D97-AF65-F5344CB8AC3E}">
        <p14:creationId xmlns:p14="http://schemas.microsoft.com/office/powerpoint/2010/main" val="170205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599" y="965285"/>
            <a:ext cx="7161727" cy="830997"/>
          </a:xfrm>
          <a:prstGeom prst="rect">
            <a:avLst/>
          </a:prstGeom>
          <a:noFill/>
        </p:spPr>
        <p:txBody>
          <a:bodyPr wrap="square" rtlCol="0">
            <a:spAutoFit/>
          </a:bodyPr>
          <a:lstStyle/>
          <a:p>
            <a:pPr lvl="0" algn="ctr"/>
            <a:r>
              <a:rPr lang="en-US" sz="4800" b="1" dirty="0">
                <a:solidFill>
                  <a:srgbClr val="D2DA7A">
                    <a:lumMod val="50000"/>
                  </a:srgbClr>
                </a:solidFill>
                <a:latin typeface="Calibri"/>
              </a:rPr>
              <a:t>Importing Data from Excel</a:t>
            </a:r>
          </a:p>
        </p:txBody>
      </p:sp>
      <p:pic>
        <p:nvPicPr>
          <p:cNvPr id="4" name="Picture 3"/>
          <p:cNvPicPr>
            <a:picLocks noChangeAspect="1"/>
          </p:cNvPicPr>
          <p:nvPr/>
        </p:nvPicPr>
        <p:blipFill>
          <a:blip r:embed="rId2"/>
          <a:stretch>
            <a:fillRect/>
          </a:stretch>
        </p:blipFill>
        <p:spPr>
          <a:xfrm>
            <a:off x="321454" y="1962150"/>
            <a:ext cx="8507246" cy="4152900"/>
          </a:xfrm>
          <a:prstGeom prst="rect">
            <a:avLst/>
          </a:prstGeom>
        </p:spPr>
      </p:pic>
      <p:cxnSp>
        <p:nvCxnSpPr>
          <p:cNvPr id="8" name="Straight Arrow Connector 7"/>
          <p:cNvCxnSpPr/>
          <p:nvPr/>
        </p:nvCxnSpPr>
        <p:spPr>
          <a:xfrm flipH="1" flipV="1">
            <a:off x="990600" y="3619500"/>
            <a:ext cx="3048000" cy="8382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57934" y="3886200"/>
            <a:ext cx="3505200" cy="1754326"/>
          </a:xfrm>
          <a:prstGeom prst="rect">
            <a:avLst/>
          </a:prstGeom>
          <a:noFill/>
          <a:ln w="28575">
            <a:solidFill>
              <a:srgbClr val="CC3300"/>
            </a:solidFill>
          </a:ln>
        </p:spPr>
        <p:txBody>
          <a:bodyPr wrap="square" rtlCol="0">
            <a:spAutoFit/>
          </a:bodyPr>
          <a:lstStyle/>
          <a:p>
            <a:r>
              <a:rPr lang="en-US" dirty="0" smtClean="0"/>
              <a:t>Variable Names default to Column Headers if present and valid otherwise you get generic names.  Edit to what you want.</a:t>
            </a:r>
          </a:p>
          <a:p>
            <a:r>
              <a:rPr lang="en-US" dirty="0" smtClean="0"/>
              <a:t>Then click on the big Green Check Mark (Import Selection)</a:t>
            </a:r>
            <a:endParaRPr lang="en-US" dirty="0"/>
          </a:p>
        </p:txBody>
      </p:sp>
      <p:sp>
        <p:nvSpPr>
          <p:cNvPr id="2" name="Freeform 1"/>
          <p:cNvSpPr/>
          <p:nvPr/>
        </p:nvSpPr>
        <p:spPr>
          <a:xfrm>
            <a:off x="6761408" y="2717442"/>
            <a:ext cx="1281318" cy="2575775"/>
          </a:xfrm>
          <a:custGeom>
            <a:avLst/>
            <a:gdLst>
              <a:gd name="connsiteX0" fmla="*/ 399246 w 1281318"/>
              <a:gd name="connsiteY0" fmla="*/ 2575775 h 2575775"/>
              <a:gd name="connsiteX1" fmla="*/ 1275009 w 1281318"/>
              <a:gd name="connsiteY1" fmla="*/ 1700012 h 2575775"/>
              <a:gd name="connsiteX2" fmla="*/ 0 w 1281318"/>
              <a:gd name="connsiteY2" fmla="*/ 0 h 2575775"/>
            </a:gdLst>
            <a:ahLst/>
            <a:cxnLst>
              <a:cxn ang="0">
                <a:pos x="connsiteX0" y="connsiteY0"/>
              </a:cxn>
              <a:cxn ang="0">
                <a:pos x="connsiteX1" y="connsiteY1"/>
              </a:cxn>
              <a:cxn ang="0">
                <a:pos x="connsiteX2" y="connsiteY2"/>
              </a:cxn>
            </a:cxnLst>
            <a:rect l="l" t="t" r="r" b="b"/>
            <a:pathLst>
              <a:path w="1281318" h="2575775">
                <a:moveTo>
                  <a:pt x="399246" y="2575775"/>
                </a:moveTo>
                <a:cubicBezTo>
                  <a:pt x="870398" y="2352541"/>
                  <a:pt x="1341550" y="2129308"/>
                  <a:pt x="1275009" y="1700012"/>
                </a:cubicBezTo>
                <a:cubicBezTo>
                  <a:pt x="1208468" y="1270716"/>
                  <a:pt x="221087" y="298361"/>
                  <a:pt x="0" y="0"/>
                </a:cubicBezTo>
              </a:path>
            </a:pathLst>
          </a:custGeom>
          <a:noFill/>
          <a:ln w="3810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47438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789697"/>
            <a:ext cx="8507246" cy="830997"/>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Using the Basic Fitting Tool</a:t>
            </a:r>
            <a:endParaRPr lang="en-US" sz="4800" b="1" dirty="0">
              <a:solidFill>
                <a:schemeClr val="accent3">
                  <a:lumMod val="50000"/>
                </a:schemeClr>
              </a:solidFill>
              <a:latin typeface="+mj-lt"/>
            </a:endParaRPr>
          </a:p>
        </p:txBody>
      </p:sp>
      <p:sp>
        <p:nvSpPr>
          <p:cNvPr id="2" name="TextBox 1"/>
          <p:cNvSpPr txBox="1"/>
          <p:nvPr/>
        </p:nvSpPr>
        <p:spPr>
          <a:xfrm>
            <a:off x="304801" y="1620694"/>
            <a:ext cx="4691678" cy="954107"/>
          </a:xfrm>
          <a:prstGeom prst="rect">
            <a:avLst/>
          </a:prstGeom>
          <a:noFill/>
        </p:spPr>
        <p:txBody>
          <a:bodyPr wrap="square" rtlCol="0">
            <a:spAutoFit/>
          </a:bodyPr>
          <a:lstStyle/>
          <a:p>
            <a:r>
              <a:rPr lang="en-US" sz="28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In your figure window, select </a:t>
            </a:r>
            <a:br>
              <a:rPr lang="en-US" sz="28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br>
            <a:r>
              <a:rPr lang="en-US" sz="28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	Tools\Basic Fitting</a:t>
            </a:r>
          </a:p>
        </p:txBody>
      </p:sp>
      <p:pic>
        <p:nvPicPr>
          <p:cNvPr id="6" name="Picture 5"/>
          <p:cNvPicPr>
            <a:picLocks noChangeAspect="1"/>
          </p:cNvPicPr>
          <p:nvPr/>
        </p:nvPicPr>
        <p:blipFill>
          <a:blip r:embed="rId2"/>
          <a:stretch>
            <a:fillRect/>
          </a:stretch>
        </p:blipFill>
        <p:spPr>
          <a:xfrm>
            <a:off x="5093595" y="1620694"/>
            <a:ext cx="2352675" cy="5095875"/>
          </a:xfrm>
          <a:prstGeom prst="rect">
            <a:avLst/>
          </a:prstGeom>
        </p:spPr>
      </p:pic>
      <p:sp>
        <p:nvSpPr>
          <p:cNvPr id="4" name="TextBox 3"/>
          <p:cNvSpPr txBox="1"/>
          <p:nvPr/>
        </p:nvSpPr>
        <p:spPr>
          <a:xfrm>
            <a:off x="1828801" y="3503054"/>
            <a:ext cx="2729622" cy="923330"/>
          </a:xfrm>
          <a:prstGeom prst="rect">
            <a:avLst/>
          </a:prstGeom>
          <a:noFill/>
        </p:spPr>
        <p:txBody>
          <a:bodyPr wrap="square" rtlCol="0">
            <a:spAutoFit/>
          </a:bodyPr>
          <a:lstStyle/>
          <a:p>
            <a:r>
              <a:rPr lang="en-US" dirty="0" smtClean="0"/>
              <a:t>Different types of curves you can try to fit to your data</a:t>
            </a:r>
            <a:endParaRPr lang="en-US" dirty="0"/>
          </a:p>
        </p:txBody>
      </p:sp>
      <p:cxnSp>
        <p:nvCxnSpPr>
          <p:cNvPr id="8" name="Straight Arrow Connector 7"/>
          <p:cNvCxnSpPr>
            <a:stCxn id="4" idx="3"/>
          </p:cNvCxnSpPr>
          <p:nvPr/>
        </p:nvCxnSpPr>
        <p:spPr>
          <a:xfrm flipV="1">
            <a:off x="4558423" y="3837905"/>
            <a:ext cx="683278" cy="12681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779189" y="1893195"/>
            <a:ext cx="1364811" cy="646331"/>
          </a:xfrm>
          <a:prstGeom prst="rect">
            <a:avLst/>
          </a:prstGeom>
          <a:noFill/>
        </p:spPr>
        <p:txBody>
          <a:bodyPr wrap="square" rtlCol="0">
            <a:spAutoFit/>
          </a:bodyPr>
          <a:lstStyle/>
          <a:p>
            <a:r>
              <a:rPr lang="en-US" dirty="0" smtClean="0"/>
              <a:t>Select what data to use</a:t>
            </a:r>
            <a:endParaRPr lang="en-US" dirty="0"/>
          </a:p>
        </p:txBody>
      </p:sp>
      <p:cxnSp>
        <p:nvCxnSpPr>
          <p:cNvPr id="11" name="Straight Arrow Connector 10"/>
          <p:cNvCxnSpPr>
            <a:stCxn id="10" idx="1"/>
          </p:cNvCxnSpPr>
          <p:nvPr/>
        </p:nvCxnSpPr>
        <p:spPr>
          <a:xfrm flipH="1" flipV="1">
            <a:off x="7237927" y="2097747"/>
            <a:ext cx="541262" cy="11861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908220" y="4559122"/>
            <a:ext cx="2729622" cy="646331"/>
          </a:xfrm>
          <a:prstGeom prst="rect">
            <a:avLst/>
          </a:prstGeom>
          <a:noFill/>
        </p:spPr>
        <p:txBody>
          <a:bodyPr wrap="square" rtlCol="0">
            <a:spAutoFit/>
          </a:bodyPr>
          <a:lstStyle/>
          <a:p>
            <a:r>
              <a:rPr lang="en-US" dirty="0" smtClean="0"/>
              <a:t>Will show the equation of the curve on the graph</a:t>
            </a:r>
            <a:endParaRPr lang="en-US" dirty="0"/>
          </a:p>
        </p:txBody>
      </p:sp>
      <p:cxnSp>
        <p:nvCxnSpPr>
          <p:cNvPr id="15" name="Straight Arrow Connector 14"/>
          <p:cNvCxnSpPr>
            <a:stCxn id="14" idx="3"/>
          </p:cNvCxnSpPr>
          <p:nvPr/>
        </p:nvCxnSpPr>
        <p:spPr>
          <a:xfrm>
            <a:off x="4637842" y="4882288"/>
            <a:ext cx="683278" cy="116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908220" y="5241704"/>
            <a:ext cx="2729622" cy="923330"/>
          </a:xfrm>
          <a:prstGeom prst="rect">
            <a:avLst/>
          </a:prstGeom>
          <a:noFill/>
        </p:spPr>
        <p:txBody>
          <a:bodyPr wrap="square" rtlCol="0">
            <a:spAutoFit/>
          </a:bodyPr>
          <a:lstStyle/>
          <a:p>
            <a:r>
              <a:rPr lang="en-US" dirty="0" smtClean="0"/>
              <a:t>Plots the residual value for each data point in your graph</a:t>
            </a:r>
            <a:endParaRPr lang="en-US" dirty="0"/>
          </a:p>
        </p:txBody>
      </p:sp>
      <p:cxnSp>
        <p:nvCxnSpPr>
          <p:cNvPr id="17" name="Straight Arrow Connector 16"/>
          <p:cNvCxnSpPr>
            <a:stCxn id="16" idx="3"/>
          </p:cNvCxnSpPr>
          <p:nvPr/>
        </p:nvCxnSpPr>
        <p:spPr>
          <a:xfrm flipV="1">
            <a:off x="4637842" y="5396252"/>
            <a:ext cx="717272" cy="30711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08558" y="5151551"/>
            <a:ext cx="1635442" cy="1477328"/>
          </a:xfrm>
          <a:prstGeom prst="rect">
            <a:avLst/>
          </a:prstGeom>
          <a:noFill/>
        </p:spPr>
        <p:txBody>
          <a:bodyPr wrap="square" rtlCol="0">
            <a:spAutoFit/>
          </a:bodyPr>
          <a:lstStyle/>
          <a:p>
            <a:r>
              <a:rPr lang="en-US" dirty="0" smtClean="0"/>
              <a:t>Shows the norm of the residuals on the graph of the residuals</a:t>
            </a:r>
            <a:endParaRPr lang="en-US" dirty="0"/>
          </a:p>
        </p:txBody>
      </p:sp>
      <p:cxnSp>
        <p:nvCxnSpPr>
          <p:cNvPr id="20" name="Straight Arrow Connector 19"/>
          <p:cNvCxnSpPr>
            <a:stCxn id="19" idx="1"/>
          </p:cNvCxnSpPr>
          <p:nvPr/>
        </p:nvCxnSpPr>
        <p:spPr>
          <a:xfrm flipH="1">
            <a:off x="6941713" y="5890215"/>
            <a:ext cx="566845" cy="18466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0792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4978" y="762000"/>
            <a:ext cx="8686800" cy="707886"/>
          </a:xfrm>
          <a:prstGeom prst="rect">
            <a:avLst/>
          </a:prstGeom>
          <a:noFill/>
        </p:spPr>
        <p:txBody>
          <a:bodyPr wrap="square" rtlCol="0">
            <a:spAutoFit/>
          </a:bodyPr>
          <a:lstStyle/>
          <a:p>
            <a:pPr algn="ctr"/>
            <a:r>
              <a:rPr lang="en-US" sz="4000" b="1" dirty="0" smtClean="0">
                <a:solidFill>
                  <a:schemeClr val="accent3">
                    <a:lumMod val="50000"/>
                  </a:schemeClr>
                </a:solidFill>
                <a:latin typeface="+mj-lt"/>
              </a:rPr>
              <a:t>Expand Tool for Additional Features</a:t>
            </a:r>
            <a:endParaRPr lang="en-US" sz="4000" b="1" dirty="0">
              <a:solidFill>
                <a:schemeClr val="accent3">
                  <a:lumMod val="50000"/>
                </a:schemeClr>
              </a:solidFill>
              <a:latin typeface="+mj-lt"/>
            </a:endParaRPr>
          </a:p>
        </p:txBody>
      </p:sp>
      <p:pic>
        <p:nvPicPr>
          <p:cNvPr id="2" name="Picture 1"/>
          <p:cNvPicPr>
            <a:picLocks noChangeAspect="1"/>
          </p:cNvPicPr>
          <p:nvPr/>
        </p:nvPicPr>
        <p:blipFill>
          <a:blip r:embed="rId2"/>
          <a:stretch>
            <a:fillRect/>
          </a:stretch>
        </p:blipFill>
        <p:spPr>
          <a:xfrm>
            <a:off x="4520484" y="2418795"/>
            <a:ext cx="4327572" cy="3200973"/>
          </a:xfrm>
          <a:prstGeom prst="rect">
            <a:avLst/>
          </a:prstGeom>
        </p:spPr>
      </p:pic>
      <p:pic>
        <p:nvPicPr>
          <p:cNvPr id="4" name="Picture 3"/>
          <p:cNvPicPr>
            <a:picLocks noChangeAspect="1"/>
          </p:cNvPicPr>
          <p:nvPr/>
        </p:nvPicPr>
        <p:blipFill>
          <a:blip r:embed="rId3"/>
          <a:stretch>
            <a:fillRect/>
          </a:stretch>
        </p:blipFill>
        <p:spPr>
          <a:xfrm>
            <a:off x="547352" y="1528762"/>
            <a:ext cx="2352675" cy="5095875"/>
          </a:xfrm>
          <a:prstGeom prst="rect">
            <a:avLst/>
          </a:prstGeom>
        </p:spPr>
      </p:pic>
      <p:sp>
        <p:nvSpPr>
          <p:cNvPr id="5" name="Right Arrow 4"/>
          <p:cNvSpPr/>
          <p:nvPr/>
        </p:nvSpPr>
        <p:spPr>
          <a:xfrm>
            <a:off x="3181082" y="3748288"/>
            <a:ext cx="1094196" cy="54198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2678806" y="4290273"/>
            <a:ext cx="953036" cy="1827192"/>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494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632136"/>
            <a:ext cx="7543800" cy="1569660"/>
          </a:xfrm>
          <a:prstGeom prst="rect">
            <a:avLst/>
          </a:prstGeom>
          <a:noFill/>
        </p:spPr>
        <p:txBody>
          <a:bodyPr wrap="square" rtlCol="0">
            <a:spAutoFit/>
          </a:bodyPr>
          <a:lstStyle/>
          <a:p>
            <a:pPr algn="ctr"/>
            <a:r>
              <a:rPr lang="en-US" sz="4800" b="1" dirty="0" smtClean="0">
                <a:solidFill>
                  <a:schemeClr val="accent3">
                    <a:lumMod val="50000"/>
                  </a:schemeClr>
                </a:solidFill>
                <a:latin typeface="+mj-lt"/>
              </a:rPr>
              <a:t>Alternative to using the Basic Fitting Tool</a:t>
            </a:r>
            <a:endParaRPr lang="en-US" sz="4800" b="1" dirty="0">
              <a:solidFill>
                <a:schemeClr val="accent3">
                  <a:lumMod val="50000"/>
                </a:schemeClr>
              </a:solidFill>
              <a:latin typeface="+mj-lt"/>
            </a:endParaRPr>
          </a:p>
        </p:txBody>
      </p:sp>
      <p:sp>
        <p:nvSpPr>
          <p:cNvPr id="4" name="Rectangle 3"/>
          <p:cNvSpPr/>
          <p:nvPr/>
        </p:nvSpPr>
        <p:spPr>
          <a:xfrm>
            <a:off x="685800" y="2209800"/>
            <a:ext cx="7543800" cy="3785652"/>
          </a:xfrm>
          <a:prstGeom prst="rect">
            <a:avLst/>
          </a:prstGeom>
        </p:spPr>
        <p:txBody>
          <a:bodyPr wrap="square">
            <a:spAutoFit/>
          </a:bodyPr>
          <a:lstStyle/>
          <a:p>
            <a:r>
              <a:rPr lang="en-US" sz="2400" b="1" i="1" dirty="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polyfit(x, y, N)</a:t>
            </a:r>
            <a:r>
              <a:rPr lang="en-US" sz="2400" b="1" i="1"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  </a:t>
            </a:r>
            <a:r>
              <a:rPr lang="en-US" sz="24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will fit an Nth order polynomials to the set of data points (x,y).  The output of </a:t>
            </a:r>
            <a:r>
              <a:rPr lang="en-US" sz="2400" b="1"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polyfit</a:t>
            </a:r>
            <a:r>
              <a:rPr lang="en-US" sz="24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 is a vector of the numerical coefficients of the Nth order polynomial in descending order.</a:t>
            </a:r>
          </a:p>
          <a:p>
            <a:endParaRPr lang="en-US" sz="2400" i="1" dirty="0">
              <a:solidFill>
                <a:schemeClr val="accent2">
                  <a:lumMod val="50000"/>
                </a:schemeClr>
              </a:solidFill>
              <a:latin typeface="Arial" panose="020B0604020202020204" pitchFamily="34" charset="0"/>
              <a:ea typeface="Adobe Fangsong Std R" pitchFamily="18" charset="-128"/>
              <a:cs typeface="Arial" panose="020B0604020202020204" pitchFamily="34" charset="0"/>
            </a:endParaRPr>
          </a:p>
          <a:p>
            <a:r>
              <a:rPr lang="en-US" sz="2400" b="1" i="1" dirty="0">
                <a:solidFill>
                  <a:schemeClr val="accent2">
                    <a:lumMod val="50000"/>
                  </a:schemeClr>
                </a:solidFill>
                <a:latin typeface="Courier New" panose="02070309020205020404" pitchFamily="49" charset="0"/>
                <a:ea typeface="Adobe Fangsong Std R" pitchFamily="18" charset="-128"/>
                <a:cs typeface="Courier New" panose="02070309020205020404" pitchFamily="49" charset="0"/>
              </a:rPr>
              <a:t>polyval(polynomial, xvalues)</a:t>
            </a:r>
            <a:r>
              <a:rPr lang="en-US" sz="2400" b="1" i="1"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 </a:t>
            </a:r>
            <a:r>
              <a:rPr lang="en-US" sz="2400" dirty="0">
                <a:solidFill>
                  <a:schemeClr val="accent2">
                    <a:lumMod val="50000"/>
                  </a:schemeClr>
                </a:solidFill>
                <a:latin typeface="Arial" panose="020B0604020202020204" pitchFamily="34" charset="0"/>
                <a:ea typeface="Adobe Fangsong Std R" pitchFamily="18" charset="-128"/>
                <a:cs typeface="Arial" panose="020B0604020202020204" pitchFamily="34" charset="0"/>
              </a:rPr>
              <a:t>will plug the xvalues into a given polynomial to compute the corresponding yvalues.  The polynomial argument is simply a vector of the numerical coefficients of the polynomial in descending order.</a:t>
            </a:r>
            <a:endParaRPr lang="en-US" sz="2400" dirty="0">
              <a:solidFill>
                <a:schemeClr val="accent2">
                  <a:lumMod val="50000"/>
                </a:schemeClr>
              </a:solidFill>
              <a:latin typeface="Courier New" pitchFamily="49" charset="0"/>
              <a:ea typeface="Adobe Fangsong Std R" pitchFamily="18" charset="-128"/>
              <a:cs typeface="Courier New" pitchFamily="49" charset="0"/>
            </a:endParaRPr>
          </a:p>
        </p:txBody>
      </p:sp>
    </p:spTree>
    <p:extLst>
      <p:ext uri="{BB962C8B-B14F-4D97-AF65-F5344CB8AC3E}">
        <p14:creationId xmlns:p14="http://schemas.microsoft.com/office/powerpoint/2010/main" val="39281481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 - &amp;quot;Curve Fitting Activities&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quot;/&gt;&lt;property id=&quot;20307&quot; value=&quot;258&quot;/&gt;&lt;/object&gt;&lt;object type=&quot;3&quot; unique_id=&quot;10006&quot;&gt;&lt;property id=&quot;20148&quot; value=&quot;5&quot;/&gt;&lt;property id=&quot;20300&quot; value=&quot;Slide 4&quot;/&gt;&lt;property id=&quot;20307&quot; value=&quot;259&quot;/&gt;&lt;/object&gt;&lt;object type=&quot;3&quot; unique_id=&quot;10007&quot;&gt;&lt;property id=&quot;20148&quot; value=&quot;5&quot;/&gt;&lt;property id=&quot;20300&quot; value=&quot;Slide 5&quot;/&gt;&lt;property id=&quot;20307&quot; value=&quot;260&quot;/&gt;&lt;/object&gt;&lt;object type=&quot;3&quot; unique_id=&quot;10008&quot;&gt;&lt;property id=&quot;20148&quot; value=&quot;5&quot;/&gt;&lt;property id=&quot;20300&quot; value=&quot;Slide 6&quot;/&gt;&lt;property id=&quot;20307&quot; value=&quot;261&quot;/&gt;&lt;/object&gt;&lt;object type=&quot;3&quot; unique_id=&quot;10009&quot;&gt;&lt;property id=&quot;20148&quot; value=&quot;5&quot;/&gt;&lt;property id=&quot;20300&quot; value=&quot;Slide 7&quot;/&gt;&lt;property id=&quot;20307&quot; value=&quot;262&quot;/&gt;&lt;/object&gt;&lt;object type=&quot;3&quot; unique_id=&quot;10010&quot;&gt;&lt;property id=&quot;20148&quot; value=&quot;5&quot;/&gt;&lt;property id=&quot;20300&quot; value=&quot;Slide 8&quot;/&gt;&lt;property id=&quot;20307&quot; value=&quot;263&quot;/&gt;&lt;/object&gt;&lt;object type=&quot;3&quot; unique_id=&quot;10011&quot;&gt;&lt;property id=&quot;20148&quot; value=&quot;5&quot;/&gt;&lt;property id=&quot;20300&quot; value=&quot;Slide 9&quot;/&gt;&lt;property id=&quot;20307&quot; value=&quot;267&quot;/&gt;&lt;/object&gt;&lt;object type=&quot;3&quot; unique_id=&quot;10012&quot;&gt;&lt;property id=&quot;20148&quot; value=&quot;5&quot;/&gt;&lt;property id=&quot;20300&quot; value=&quot;Slide 10&quot;/&gt;&lt;property id=&quot;20307&quot; value=&quot;264&quot;/&gt;&lt;/object&gt;&lt;object type=&quot;3&quot; unique_id=&quot;10013&quot;&gt;&lt;property id=&quot;20148&quot; value=&quot;5&quot;/&gt;&lt;property id=&quot;20300&quot; value=&quot;Slide 11&quot;/&gt;&lt;property id=&quot;20307&quot; value=&quot;265&quot;/&gt;&lt;/object&gt;&lt;object type=&quot;3&quot; unique_id=&quot;10014&quot;&gt;&lt;property id=&quot;20148&quot; value=&quot;5&quot;/&gt;&lt;property id=&quot;20300&quot; value=&quot;Slide 12&quot;/&gt;&lt;property id=&quot;20307&quot; value=&quot;266&quot;/&gt;&lt;/object&gt;&lt;/object&gt;&lt;object type=&quot;8&quot; unique_id=&quot;10028&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2519</TotalTime>
  <Words>621</Words>
  <Application>Microsoft Office PowerPoint</Application>
  <PresentationFormat>On-screen Show (4:3)</PresentationFormat>
  <Paragraphs>77</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Adobe Fangsong Std R</vt:lpstr>
      <vt:lpstr>Arial</vt:lpstr>
      <vt:lpstr>Calibri</vt:lpstr>
      <vt:lpstr>Constantia</vt:lpstr>
      <vt:lpstr>Courier New</vt:lpstr>
      <vt:lpstr>Wingdings 2</vt:lpstr>
      <vt:lpstr>Flow</vt:lpstr>
      <vt:lpstr>Curve Fitting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Arrays and Operations</dc:title>
  <dc:creator>Kathy</dc:creator>
  <cp:lastModifiedBy>Naomi Fernandes</cp:lastModifiedBy>
  <cp:revision>313</cp:revision>
  <cp:lastPrinted>2010-02-24T15:29:45Z</cp:lastPrinted>
  <dcterms:created xsi:type="dcterms:W3CDTF">2009-01-04T18:54:06Z</dcterms:created>
  <dcterms:modified xsi:type="dcterms:W3CDTF">2014-08-21T17:14:18Z</dcterms:modified>
</cp:coreProperties>
</file>